
<file path=[Content_Types].xml><?xml version="1.0" encoding="utf-8"?>
<Types xmlns="http://schemas.openxmlformats.org/package/2006/content-types">
  <Default Extension="bin" ContentType="image/unknown"/>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7" autoAdjust="0"/>
    <p:restoredTop sz="94702" autoAdjust="0"/>
  </p:normalViewPr>
  <p:slideViewPr>
    <p:cSldViewPr snapToGrid="0">
      <p:cViewPr varScale="1">
        <p:scale>
          <a:sx n="77" d="100"/>
          <a:sy n="77" d="100"/>
        </p:scale>
        <p:origin x="77" y="8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b_ gamming" userId="696b1921a8ed9668" providerId="LiveId" clId="{0D6FC818-5988-4338-B280-F69D0D63E96A}"/>
    <pc:docChg chg="delSld">
      <pc:chgData name="M.b_ gamming" userId="696b1921a8ed9668" providerId="LiveId" clId="{0D6FC818-5988-4338-B280-F69D0D63E96A}" dt="2025-10-05T16:08:18.670" v="0" actId="2696"/>
      <pc:docMkLst>
        <pc:docMk/>
      </pc:docMkLst>
      <pc:sldChg chg="del">
        <pc:chgData name="M.b_ gamming" userId="696b1921a8ed9668" providerId="LiveId" clId="{0D6FC818-5988-4338-B280-F69D0D63E96A}" dt="2025-10-05T16:08:18.670" v="0" actId="2696"/>
        <pc:sldMkLst>
          <pc:docMk/>
          <pc:sldMk cId="704309706"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36C333B-F5EF-4753-9BA8-1AD3D1D868C3}"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3169643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6C333B-F5EF-4753-9BA8-1AD3D1D868C3}"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2669232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6C333B-F5EF-4753-9BA8-1AD3D1D868C3}"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22318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6C333B-F5EF-4753-9BA8-1AD3D1D868C3}"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943196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6C333B-F5EF-4753-9BA8-1AD3D1D868C3}"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479607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36C333B-F5EF-4753-9BA8-1AD3D1D868C3}" type="datetimeFigureOut">
              <a:rPr lang="en-IN" smtClean="0"/>
              <a:t>05-10-2025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2782375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36C333B-F5EF-4753-9BA8-1AD3D1D868C3}" type="datetimeFigureOut">
              <a:rPr lang="en-IN" smtClean="0"/>
              <a:t>05-10-2025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25500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36C333B-F5EF-4753-9BA8-1AD3D1D868C3}" type="datetimeFigureOut">
              <a:rPr lang="en-IN" smtClean="0"/>
              <a:t>05-10-2025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704116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6C333B-F5EF-4753-9BA8-1AD3D1D868C3}" type="datetimeFigureOut">
              <a:rPr lang="en-IN" smtClean="0"/>
              <a:t>05-10-2025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114691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6C333B-F5EF-4753-9BA8-1AD3D1D868C3}" type="datetimeFigureOut">
              <a:rPr lang="en-IN" smtClean="0"/>
              <a:t>05-10-2025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3588161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6C333B-F5EF-4753-9BA8-1AD3D1D868C3}" type="datetimeFigureOut">
              <a:rPr lang="en-IN" smtClean="0"/>
              <a:t>05-10-2025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548F96-5A55-40C7-9CA7-D9D2C371A219}" type="slidenum">
              <a:rPr lang="en-IN" smtClean="0"/>
              <a:t>‹#›</a:t>
            </a:fld>
            <a:endParaRPr lang="en-IN"/>
          </a:p>
        </p:txBody>
      </p:sp>
    </p:spTree>
    <p:extLst>
      <p:ext uri="{BB962C8B-B14F-4D97-AF65-F5344CB8AC3E}">
        <p14:creationId xmlns:p14="http://schemas.microsoft.com/office/powerpoint/2010/main" val="18686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6C333B-F5EF-4753-9BA8-1AD3D1D868C3}" type="datetimeFigureOut">
              <a:rPr lang="en-IN" smtClean="0"/>
              <a:t>05-10-2025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48F96-5A55-40C7-9CA7-D9D2C371A219}" type="slidenum">
              <a:rPr lang="en-IN" smtClean="0"/>
              <a:t>‹#›</a:t>
            </a:fld>
            <a:endParaRPr lang="en-IN"/>
          </a:p>
        </p:txBody>
      </p:sp>
    </p:spTree>
    <p:extLst>
      <p:ext uri="{BB962C8B-B14F-4D97-AF65-F5344CB8AC3E}">
        <p14:creationId xmlns:p14="http://schemas.microsoft.com/office/powerpoint/2010/main" val="392320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a:hlinkClick r:id="" action="ppaction://media"/>
          </p:cNvPr>
          <p:cNvPicPr>
            <a:picLocks noChangeAspect="1"/>
          </p:cNvPicPr>
          <p:nvPr>
            <a:videoFile r:link="rId1"/>
            <p:extLst>
              <p:ext uri="{DAA4B4D4-6D71-4841-9C94-3DE7FCFB9230}">
                <p14:media xmlns:p14="http://schemas.microsoft.com/office/powerpoint/2010/main" r:embed="rId2">
                  <p14:trim st="2376" end="4403"/>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67113979"/>
      </p:ext>
    </p:extLst>
  </p:cSld>
  <p:clrMapOvr>
    <a:masterClrMapping/>
  </p:clrMapOvr>
  <mc:AlternateContent xmlns:mc="http://schemas.openxmlformats.org/markup-compatibility/2006" xmlns:p14="http://schemas.microsoft.com/office/powerpoint/2010/main">
    <mc:Choice Requires="p14">
      <p:transition spd="slow" advClick="0" advTm="1000">
        <p14:flash/>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D5E407A-5FBD-92FB-F61F-4E76FD053E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7" t="3713" r="5662" b="3291"/>
          <a:stretch>
            <a:fillRect/>
          </a:stretch>
        </p:blipFill>
        <p:spPr bwMode="auto">
          <a:xfrm rot="10800000">
            <a:off x="4735605" y="-889"/>
            <a:ext cx="7456395" cy="68588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B2F03E-4B79-00D5-E19A-B936CD4539F3}"/>
              </a:ext>
            </a:extLst>
          </p:cNvPr>
          <p:cNvSpPr txBox="1"/>
          <p:nvPr/>
        </p:nvSpPr>
        <p:spPr>
          <a:xfrm>
            <a:off x="257538" y="321609"/>
            <a:ext cx="5981216" cy="2985433"/>
          </a:xfrm>
          <a:prstGeom prst="rect">
            <a:avLst/>
          </a:prstGeom>
          <a:noFill/>
        </p:spPr>
        <p:txBody>
          <a:bodyPr wrap="square">
            <a:spAutoFit/>
          </a:bodyPr>
          <a:lstStyle/>
          <a:p>
            <a:pPr>
              <a:buNone/>
            </a:pPr>
            <a:r>
              <a:rPr lang="en-IN" sz="2800" b="1" dirty="0">
                <a:solidFill>
                  <a:schemeClr val="bg1"/>
                </a:solidFill>
              </a:rPr>
              <a:t>5. Satellites and Spacecraft</a:t>
            </a:r>
            <a:endParaRPr lang="en-IN" sz="2400" b="1" dirty="0">
              <a:solidFill>
                <a:schemeClr val="bg1"/>
              </a:solidFill>
            </a:endParaRPr>
          </a:p>
          <a:p>
            <a:pPr>
              <a:buFont typeface="Arial" panose="020B0604020202020204" pitchFamily="34" charset="0"/>
              <a:buChar char="•"/>
            </a:pPr>
            <a:r>
              <a:rPr lang="en-IN" sz="2000" b="1" dirty="0">
                <a:solidFill>
                  <a:schemeClr val="bg1"/>
                </a:solidFill>
              </a:rPr>
              <a:t>Switch to Safe Mode:</a:t>
            </a:r>
            <a:endParaRPr lang="en-IN" sz="2000" dirty="0">
              <a:solidFill>
                <a:schemeClr val="bg1"/>
              </a:solidFill>
            </a:endParaRPr>
          </a:p>
          <a:p>
            <a:pPr marL="742950" lvl="1" indent="-285750">
              <a:buFont typeface="Arial" panose="020B0604020202020204" pitchFamily="34" charset="0"/>
              <a:buChar char="•"/>
            </a:pPr>
            <a:r>
              <a:rPr lang="en-IN" sz="2000" dirty="0">
                <a:solidFill>
                  <a:schemeClr val="bg1"/>
                </a:solidFill>
              </a:rPr>
              <a:t>Space agencies (like NASA) may put satellites into safe mode to protect electronics.</a:t>
            </a:r>
          </a:p>
          <a:p>
            <a:pPr>
              <a:buFont typeface="Arial" panose="020B0604020202020204" pitchFamily="34" charset="0"/>
              <a:buChar char="•"/>
            </a:pPr>
            <a:r>
              <a:rPr lang="en-IN" sz="2000" b="1" dirty="0">
                <a:solidFill>
                  <a:schemeClr val="bg1"/>
                </a:solidFill>
              </a:rPr>
              <a:t>Delay Satellite Launches:</a:t>
            </a:r>
            <a:endParaRPr lang="en-IN" sz="2000" dirty="0">
              <a:solidFill>
                <a:schemeClr val="bg1"/>
              </a:solidFill>
            </a:endParaRPr>
          </a:p>
          <a:p>
            <a:pPr marL="742950" lvl="1" indent="-285750">
              <a:buFont typeface="Arial" panose="020B0604020202020204" pitchFamily="34" charset="0"/>
              <a:buChar char="•"/>
            </a:pPr>
            <a:r>
              <a:rPr lang="en-IN" sz="2000" dirty="0">
                <a:solidFill>
                  <a:schemeClr val="bg1"/>
                </a:solidFill>
              </a:rPr>
              <a:t>Avoid launching during solar storm warnings.</a:t>
            </a:r>
          </a:p>
          <a:p>
            <a:pPr>
              <a:buFont typeface="Arial" panose="020B0604020202020204" pitchFamily="34" charset="0"/>
              <a:buChar char="•"/>
            </a:pPr>
            <a:r>
              <a:rPr lang="en-IN" sz="2000" b="1" dirty="0">
                <a:solidFill>
                  <a:schemeClr val="bg1"/>
                </a:solidFill>
              </a:rPr>
              <a:t>Shielding:</a:t>
            </a:r>
            <a:endParaRPr lang="en-IN" sz="2000" dirty="0">
              <a:solidFill>
                <a:schemeClr val="bg1"/>
              </a:solidFill>
            </a:endParaRPr>
          </a:p>
          <a:p>
            <a:pPr marL="742950" lvl="1" indent="-285750">
              <a:buFont typeface="Arial" panose="020B0604020202020204" pitchFamily="34" charset="0"/>
              <a:buChar char="•"/>
            </a:pPr>
            <a:r>
              <a:rPr lang="en-IN" sz="2000" dirty="0">
                <a:solidFill>
                  <a:schemeClr val="bg1"/>
                </a:solidFill>
              </a:rPr>
              <a:t>Use radiation shielding to protect satellite electronics.</a:t>
            </a:r>
          </a:p>
        </p:txBody>
      </p:sp>
      <p:sp>
        <p:nvSpPr>
          <p:cNvPr id="5" name="TextBox 4">
            <a:extLst>
              <a:ext uri="{FF2B5EF4-FFF2-40B4-BE49-F238E27FC236}">
                <a16:creationId xmlns:a16="http://schemas.microsoft.com/office/drawing/2014/main" id="{B1F5C38D-E067-FCFD-B033-A8C1328AEF29}"/>
              </a:ext>
            </a:extLst>
          </p:cNvPr>
          <p:cNvSpPr txBox="1"/>
          <p:nvPr/>
        </p:nvSpPr>
        <p:spPr>
          <a:xfrm>
            <a:off x="257538" y="3245486"/>
            <a:ext cx="5838462" cy="3293209"/>
          </a:xfrm>
          <a:prstGeom prst="rect">
            <a:avLst/>
          </a:prstGeom>
          <a:noFill/>
        </p:spPr>
        <p:txBody>
          <a:bodyPr wrap="square">
            <a:spAutoFit/>
          </a:bodyPr>
          <a:lstStyle/>
          <a:p>
            <a:pPr>
              <a:buNone/>
            </a:pPr>
            <a:r>
              <a:rPr lang="en-US" sz="2800" b="1" dirty="0">
                <a:solidFill>
                  <a:schemeClr val="bg1"/>
                </a:solidFill>
              </a:rPr>
              <a:t>6. Communication and Navigation</a:t>
            </a:r>
          </a:p>
          <a:p>
            <a:pPr>
              <a:buFont typeface="Arial" panose="020B0604020202020204" pitchFamily="34" charset="0"/>
              <a:buChar char="•"/>
            </a:pPr>
            <a:r>
              <a:rPr lang="en-US" sz="2000" b="1" dirty="0">
                <a:solidFill>
                  <a:schemeClr val="bg1"/>
                </a:solidFill>
              </a:rPr>
              <a:t>Limit High-Frequency (HF) Communication:</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Airlines and military may avoid HF radio during intense solar activity.</a:t>
            </a:r>
          </a:p>
          <a:p>
            <a:pPr>
              <a:buFont typeface="Arial" panose="020B0604020202020204" pitchFamily="34" charset="0"/>
              <a:buChar char="•"/>
            </a:pPr>
            <a:r>
              <a:rPr lang="en-US" sz="2000" b="1" dirty="0">
                <a:solidFill>
                  <a:schemeClr val="bg1"/>
                </a:solidFill>
              </a:rPr>
              <a:t>Alternative Communication:</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Use satellite phones or ground-based communication when GPS is disrupted.</a:t>
            </a:r>
          </a:p>
          <a:p>
            <a:pPr>
              <a:buFont typeface="Arial" panose="020B0604020202020204" pitchFamily="34" charset="0"/>
              <a:buChar char="•"/>
            </a:pPr>
            <a:r>
              <a:rPr lang="en-US" sz="2000" b="1" dirty="0">
                <a:solidFill>
                  <a:schemeClr val="bg1"/>
                </a:solidFill>
              </a:rPr>
              <a:t>Avoid Dependence on GPS:</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Use traditional navigation methods (maps, compasses) as backups.</a:t>
            </a:r>
          </a:p>
        </p:txBody>
      </p:sp>
    </p:spTree>
    <p:extLst>
      <p:ext uri="{BB962C8B-B14F-4D97-AF65-F5344CB8AC3E}">
        <p14:creationId xmlns:p14="http://schemas.microsoft.com/office/powerpoint/2010/main" val="479312115"/>
      </p:ext>
    </p:extLst>
  </p:cSld>
  <p:clrMapOvr>
    <a:masterClrMapping/>
  </p:clrMapOvr>
  <mc:AlternateContent xmlns:mc="http://schemas.openxmlformats.org/markup-compatibility/2006" xmlns:p14="http://schemas.microsoft.com/office/powerpoint/2010/main">
    <mc:Choice Requires="p14">
      <p:transition spd="slow" advClick="0" advTm="3000">
        <p14:flash/>
      </p:transition>
    </mc:Choice>
    <mc:Fallback xmlns="">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0"/>
            <a:ext cx="7974977" cy="6858000"/>
          </a:xfrm>
          <a:prstGeom prst="rect">
            <a:avLst/>
          </a:prstGeom>
          <a:solidFill>
            <a:schemeClr val="tx1"/>
          </a:solidFill>
        </p:spPr>
      </p:pic>
      <p:sp>
        <p:nvSpPr>
          <p:cNvPr id="2" name="TextBox 1"/>
          <p:cNvSpPr txBox="1"/>
          <p:nvPr/>
        </p:nvSpPr>
        <p:spPr>
          <a:xfrm>
            <a:off x="8117876" y="1635474"/>
            <a:ext cx="4976950" cy="3077766"/>
          </a:xfrm>
          <a:prstGeom prst="rect">
            <a:avLst/>
          </a:prstGeom>
          <a:noFill/>
        </p:spPr>
        <p:txBody>
          <a:bodyPr wrap="square" rtlCol="0">
            <a:spAutoFit/>
          </a:bodyPr>
          <a:lstStyle/>
          <a:p>
            <a:r>
              <a:rPr lang="en-US" sz="5400" b="1" i="1" u="sng" dirty="0">
                <a:solidFill>
                  <a:schemeClr val="bg1"/>
                </a:solidFill>
              </a:rPr>
              <a:t>Edens Zero</a:t>
            </a:r>
          </a:p>
          <a:p>
            <a:pPr marL="571500" indent="-571500">
              <a:buFont typeface="Arial" panose="020B0604020202020204" pitchFamily="34" charset="0"/>
              <a:buChar char="•"/>
            </a:pPr>
            <a:endParaRPr lang="en-US" sz="2800" i="1" dirty="0">
              <a:solidFill>
                <a:schemeClr val="bg1"/>
              </a:solidFill>
            </a:endParaRPr>
          </a:p>
          <a:p>
            <a:pPr marL="571500" indent="-571500">
              <a:buFont typeface="Arial" panose="020B0604020202020204" pitchFamily="34" charset="0"/>
              <a:buChar char="•"/>
            </a:pPr>
            <a:r>
              <a:rPr lang="en-US" sz="2800" i="1" dirty="0" err="1">
                <a:solidFill>
                  <a:schemeClr val="bg1"/>
                </a:solidFill>
              </a:rPr>
              <a:t>Bhavya</a:t>
            </a:r>
            <a:r>
              <a:rPr lang="en-US" sz="2800" i="1" dirty="0">
                <a:solidFill>
                  <a:schemeClr val="bg1"/>
                </a:solidFill>
              </a:rPr>
              <a:t> </a:t>
            </a:r>
            <a:r>
              <a:rPr lang="en-US" sz="2800" i="1" dirty="0" err="1">
                <a:solidFill>
                  <a:schemeClr val="bg1"/>
                </a:solidFill>
              </a:rPr>
              <a:t>Gudhka</a:t>
            </a:r>
            <a:endParaRPr lang="en-US" sz="2800" i="1" dirty="0">
              <a:solidFill>
                <a:schemeClr val="bg1"/>
              </a:solidFill>
            </a:endParaRPr>
          </a:p>
          <a:p>
            <a:pPr marL="571500" indent="-571500">
              <a:buFont typeface="Arial" panose="020B0604020202020204" pitchFamily="34" charset="0"/>
              <a:buChar char="•"/>
            </a:pPr>
            <a:r>
              <a:rPr lang="en-US" sz="2800" i="1" dirty="0">
                <a:solidFill>
                  <a:schemeClr val="bg1"/>
                </a:solidFill>
              </a:rPr>
              <a:t>Arpan </a:t>
            </a:r>
            <a:r>
              <a:rPr lang="en-US" sz="2800" i="1" dirty="0" err="1">
                <a:solidFill>
                  <a:schemeClr val="bg1"/>
                </a:solidFill>
              </a:rPr>
              <a:t>Charkraborty</a:t>
            </a:r>
            <a:endParaRPr lang="en-US" sz="2800" i="1" dirty="0">
              <a:solidFill>
                <a:schemeClr val="bg1"/>
              </a:solidFill>
            </a:endParaRPr>
          </a:p>
          <a:p>
            <a:pPr marL="571500" indent="-571500">
              <a:buFont typeface="Arial" panose="020B0604020202020204" pitchFamily="34" charset="0"/>
              <a:buChar char="•"/>
            </a:pPr>
            <a:r>
              <a:rPr lang="en-US" sz="2800" i="1" dirty="0">
                <a:solidFill>
                  <a:schemeClr val="bg1"/>
                </a:solidFill>
              </a:rPr>
              <a:t>Man </a:t>
            </a:r>
            <a:r>
              <a:rPr lang="en-US" sz="2800" i="1" dirty="0" err="1">
                <a:solidFill>
                  <a:schemeClr val="bg1"/>
                </a:solidFill>
              </a:rPr>
              <a:t>Gudhka</a:t>
            </a:r>
            <a:endParaRPr lang="en-US" sz="2800" i="1" dirty="0">
              <a:solidFill>
                <a:schemeClr val="bg1"/>
              </a:solidFill>
            </a:endParaRPr>
          </a:p>
          <a:p>
            <a:pPr marL="571500" indent="-571500">
              <a:buFont typeface="Arial" panose="020B0604020202020204" pitchFamily="34" charset="0"/>
              <a:buChar char="•"/>
            </a:pPr>
            <a:r>
              <a:rPr lang="en-US" sz="2800" i="1" dirty="0" err="1">
                <a:solidFill>
                  <a:schemeClr val="bg1"/>
                </a:solidFill>
              </a:rPr>
              <a:t>Bhavya</a:t>
            </a:r>
            <a:r>
              <a:rPr lang="en-US" sz="2800" i="1" dirty="0">
                <a:solidFill>
                  <a:schemeClr val="bg1"/>
                </a:solidFill>
              </a:rPr>
              <a:t> </a:t>
            </a:r>
            <a:r>
              <a:rPr lang="en-US" sz="2800" i="1" dirty="0" err="1">
                <a:solidFill>
                  <a:schemeClr val="bg1"/>
                </a:solidFill>
              </a:rPr>
              <a:t>Nirmal</a:t>
            </a:r>
            <a:endParaRPr lang="en-IN" sz="2800" i="1" dirty="0">
              <a:solidFill>
                <a:schemeClr val="bg1"/>
              </a:solidFill>
            </a:endParaRPr>
          </a:p>
        </p:txBody>
      </p:sp>
    </p:spTree>
    <p:extLst>
      <p:ext uri="{BB962C8B-B14F-4D97-AF65-F5344CB8AC3E}">
        <p14:creationId xmlns:p14="http://schemas.microsoft.com/office/powerpoint/2010/main" val="1477323172"/>
      </p:ext>
    </p:extLst>
  </p:cSld>
  <p:clrMapOvr>
    <a:masterClrMapping/>
  </p:clrMapOvr>
  <mc:AlternateContent xmlns:mc="http://schemas.openxmlformats.org/markup-compatibility/2006" xmlns:p14="http://schemas.microsoft.com/office/powerpoint/2010/main">
    <mc:Choice Requires="p14">
      <p:transition spd="slow" advClick="0" advTm="3000">
        <p14:flash/>
      </p:transition>
    </mc:Choice>
    <mc:Fallback xmlns="">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3" name="Rectangle 2"/>
          <p:cNvSpPr/>
          <p:nvPr/>
        </p:nvSpPr>
        <p:spPr>
          <a:xfrm>
            <a:off x="6342927" y="920621"/>
            <a:ext cx="5651420" cy="5016758"/>
          </a:xfrm>
          <a:prstGeom prst="rect">
            <a:avLst/>
          </a:prstGeom>
        </p:spPr>
        <p:txBody>
          <a:bodyPr wrap="square">
            <a:spAutoFit/>
          </a:bodyPr>
          <a:lstStyle/>
          <a:p>
            <a:pPr algn="just"/>
            <a:r>
              <a:rPr lang="en-US" sz="3200" b="1" i="0" dirty="0">
                <a:solidFill>
                  <a:schemeClr val="bg1"/>
                </a:solidFill>
                <a:effectLst/>
                <a:latin typeface="Fira Sans"/>
              </a:rPr>
              <a:t>Although the Sun is 93 million miles away from our planet, solar activity can significantly impact our daily lives. “Space weather”—the variations that occur in the space environment between the Sun and Earth—can impact technologies in space and on Earth.</a:t>
            </a:r>
            <a:endParaRPr lang="en-IN" sz="3200" b="1" dirty="0">
              <a:solidFill>
                <a:schemeClr val="bg1"/>
              </a:solidFill>
            </a:endParaRPr>
          </a:p>
        </p:txBody>
      </p:sp>
    </p:spTree>
    <p:extLst>
      <p:ext uri="{BB962C8B-B14F-4D97-AF65-F5344CB8AC3E}">
        <p14:creationId xmlns:p14="http://schemas.microsoft.com/office/powerpoint/2010/main" val="1580094239"/>
      </p:ext>
    </p:extLst>
  </p:cSld>
  <p:clrMapOvr>
    <a:masterClrMapping/>
  </p:clrMapOvr>
  <mc:AlternateContent xmlns:mc="http://schemas.openxmlformats.org/markup-compatibility/2006" xmlns:p14="http://schemas.microsoft.com/office/powerpoint/2010/main">
    <mc:Choice Requires="p14">
      <p:transition spd="slow" advClick="0" advTm="3000">
        <p14:flash/>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BBBD0-F5C4-4943-9262-7767864ADA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444"/>
          <a:stretch/>
        </p:blipFill>
        <p:spPr>
          <a:xfrm>
            <a:off x="0" y="1"/>
            <a:ext cx="12192000" cy="6857999"/>
          </a:xfrm>
          <a:prstGeom prst="rect">
            <a:avLst/>
          </a:prstGeom>
        </p:spPr>
      </p:pic>
      <p:sp>
        <p:nvSpPr>
          <p:cNvPr id="3" name="TextBox 2">
            <a:extLst>
              <a:ext uri="{FF2B5EF4-FFF2-40B4-BE49-F238E27FC236}">
                <a16:creationId xmlns:a16="http://schemas.microsoft.com/office/drawing/2014/main" id="{03028A8E-5E5B-4535-B14C-BA1682C0ED20}"/>
              </a:ext>
            </a:extLst>
          </p:cNvPr>
          <p:cNvSpPr txBox="1"/>
          <p:nvPr/>
        </p:nvSpPr>
        <p:spPr>
          <a:xfrm>
            <a:off x="1764143" y="83129"/>
            <a:ext cx="6280728" cy="830997"/>
          </a:xfrm>
          <a:prstGeom prst="rect">
            <a:avLst/>
          </a:prstGeom>
          <a:noFill/>
        </p:spPr>
        <p:txBody>
          <a:bodyPr wrap="square" rtlCol="0">
            <a:spAutoFit/>
          </a:bodyPr>
          <a:lstStyle/>
          <a:p>
            <a:r>
              <a:rPr lang="en-US" sz="4800" dirty="0">
                <a:solidFill>
                  <a:schemeClr val="bg1"/>
                </a:solidFill>
              </a:rPr>
              <a:t>What is Space Weather?</a:t>
            </a:r>
            <a:endParaRPr lang="en-IN" sz="4800" dirty="0">
              <a:solidFill>
                <a:schemeClr val="bg1"/>
              </a:solidFill>
            </a:endParaRPr>
          </a:p>
        </p:txBody>
      </p:sp>
      <p:sp>
        <p:nvSpPr>
          <p:cNvPr id="6" name="TextBox 5">
            <a:extLst>
              <a:ext uri="{FF2B5EF4-FFF2-40B4-BE49-F238E27FC236}">
                <a16:creationId xmlns:a16="http://schemas.microsoft.com/office/drawing/2014/main" id="{E0948714-BE66-4D18-8A54-79424A7BB7FC}"/>
              </a:ext>
            </a:extLst>
          </p:cNvPr>
          <p:cNvSpPr txBox="1"/>
          <p:nvPr/>
        </p:nvSpPr>
        <p:spPr>
          <a:xfrm>
            <a:off x="6751783" y="2619887"/>
            <a:ext cx="5255490" cy="4154984"/>
          </a:xfrm>
          <a:prstGeom prst="rect">
            <a:avLst/>
          </a:prstGeom>
          <a:noFill/>
        </p:spPr>
        <p:txBody>
          <a:bodyPr wrap="square" rtlCol="0">
            <a:spAutoFit/>
          </a:bodyPr>
          <a:lstStyle/>
          <a:p>
            <a:pPr algn="just"/>
            <a:r>
              <a:rPr lang="en-US" sz="2400" b="1" dirty="0">
                <a:solidFill>
                  <a:schemeClr val="bg1"/>
                </a:solidFill>
              </a:rPr>
              <a:t>Space weather</a:t>
            </a:r>
            <a:r>
              <a:rPr lang="en-US" sz="2400" dirty="0">
                <a:solidFill>
                  <a:schemeClr val="bg1"/>
                </a:solidFill>
              </a:rPr>
              <a:t> refers to the environmental conditions in space caused by the Sun’s activity—such as </a:t>
            </a:r>
            <a:r>
              <a:rPr lang="en-US" sz="2400" b="1" dirty="0">
                <a:solidFill>
                  <a:schemeClr val="bg1"/>
                </a:solidFill>
              </a:rPr>
              <a:t>solar flares, solar wind, and coronal mass ejections (CMEs)</a:t>
            </a:r>
            <a:r>
              <a:rPr lang="en-US" sz="2400" dirty="0">
                <a:solidFill>
                  <a:schemeClr val="bg1"/>
                </a:solidFill>
              </a:rPr>
              <a:t>—that can affect:</a:t>
            </a:r>
          </a:p>
          <a:p>
            <a:pPr marL="342900" indent="-342900">
              <a:buFont typeface="Arial" panose="020B0604020202020204" pitchFamily="34" charset="0"/>
              <a:buChar char="•"/>
            </a:pPr>
            <a:r>
              <a:rPr lang="en-US" sz="2400" b="1" dirty="0">
                <a:solidFill>
                  <a:schemeClr val="bg1"/>
                </a:solidFill>
              </a:rPr>
              <a:t>Earth’s magnetosphere</a:t>
            </a:r>
            <a:endParaRPr lang="en-US" sz="2400" dirty="0">
              <a:solidFill>
                <a:schemeClr val="bg1"/>
              </a:solidFill>
            </a:endParaRPr>
          </a:p>
          <a:p>
            <a:pPr marL="342900" indent="-342900">
              <a:buFont typeface="Arial" panose="020B0604020202020204" pitchFamily="34" charset="0"/>
              <a:buChar char="•"/>
            </a:pPr>
            <a:r>
              <a:rPr lang="en-US" sz="2400" b="1" dirty="0">
                <a:solidFill>
                  <a:schemeClr val="bg1"/>
                </a:solidFill>
              </a:rPr>
              <a:t>Satellites</a:t>
            </a:r>
            <a:endParaRPr lang="en-US" sz="2400" dirty="0">
              <a:solidFill>
                <a:schemeClr val="bg1"/>
              </a:solidFill>
            </a:endParaRPr>
          </a:p>
          <a:p>
            <a:pPr marL="342900" indent="-342900">
              <a:buFont typeface="Arial" panose="020B0604020202020204" pitchFamily="34" charset="0"/>
              <a:buChar char="•"/>
            </a:pPr>
            <a:r>
              <a:rPr lang="en-US" sz="2400" b="1" dirty="0">
                <a:solidFill>
                  <a:schemeClr val="bg1"/>
                </a:solidFill>
              </a:rPr>
              <a:t>Astronauts</a:t>
            </a:r>
            <a:endParaRPr lang="en-US" sz="2400" dirty="0">
              <a:solidFill>
                <a:schemeClr val="bg1"/>
              </a:solidFill>
            </a:endParaRPr>
          </a:p>
          <a:p>
            <a:pPr marL="342900" indent="-342900">
              <a:buFont typeface="Arial" panose="020B0604020202020204" pitchFamily="34" charset="0"/>
              <a:buChar char="•"/>
            </a:pPr>
            <a:r>
              <a:rPr lang="en-US" sz="2400" b="1" dirty="0">
                <a:solidFill>
                  <a:schemeClr val="bg1"/>
                </a:solidFill>
              </a:rPr>
              <a:t>Radio and GPS signals</a:t>
            </a:r>
            <a:endParaRPr lang="en-US" sz="2400" dirty="0">
              <a:solidFill>
                <a:schemeClr val="bg1"/>
              </a:solidFill>
            </a:endParaRPr>
          </a:p>
          <a:p>
            <a:pPr marL="342900" indent="-342900">
              <a:buFont typeface="Arial" panose="020B0604020202020204" pitchFamily="34" charset="0"/>
              <a:buChar char="•"/>
            </a:pPr>
            <a:r>
              <a:rPr lang="en-US" sz="2400" b="1" dirty="0">
                <a:solidFill>
                  <a:schemeClr val="bg1"/>
                </a:solidFill>
              </a:rPr>
              <a:t>Power grids on Earth</a:t>
            </a:r>
            <a:endParaRPr lang="en-US" sz="2400" dirty="0">
              <a:solidFill>
                <a:schemeClr val="bg1"/>
              </a:solidFill>
            </a:endParaRPr>
          </a:p>
          <a:p>
            <a:endParaRPr lang="en-IN" sz="2400" dirty="0">
              <a:solidFill>
                <a:schemeClr val="bg1"/>
              </a:solidFill>
            </a:endParaRPr>
          </a:p>
        </p:txBody>
      </p:sp>
    </p:spTree>
    <p:extLst>
      <p:ext uri="{BB962C8B-B14F-4D97-AF65-F5344CB8AC3E}">
        <p14:creationId xmlns:p14="http://schemas.microsoft.com/office/powerpoint/2010/main" val="3390783576"/>
      </p:ext>
    </p:extLst>
  </p:cSld>
  <p:clrMapOvr>
    <a:masterClrMapping/>
  </p:clrMapOvr>
  <mc:AlternateContent xmlns:mc="http://schemas.openxmlformats.org/markup-compatibility/2006" xmlns:p14="http://schemas.microsoft.com/office/powerpoint/2010/main">
    <mc:Choice Requires="p14">
      <p:transition spd="slow" advClick="0" advTm="3000">
        <p14:flash/>
      </p:transition>
    </mc:Choice>
    <mc:Fallback xmlns="">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155BE3-DE4C-4BF3-AD7A-CD79900A57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102805" y="0"/>
            <a:ext cx="5089195" cy="6858000"/>
          </a:xfrm>
          <a:prstGeom prst="rect">
            <a:avLst/>
          </a:prstGeom>
        </p:spPr>
      </p:pic>
      <p:sp>
        <p:nvSpPr>
          <p:cNvPr id="4" name="TextBox 3">
            <a:extLst>
              <a:ext uri="{FF2B5EF4-FFF2-40B4-BE49-F238E27FC236}">
                <a16:creationId xmlns:a16="http://schemas.microsoft.com/office/drawing/2014/main" id="{DD2C462F-84BA-4C19-A367-49D9B0516B42}"/>
              </a:ext>
            </a:extLst>
          </p:cNvPr>
          <p:cNvSpPr txBox="1"/>
          <p:nvPr/>
        </p:nvSpPr>
        <p:spPr>
          <a:xfrm>
            <a:off x="822078" y="369454"/>
            <a:ext cx="6160654" cy="830997"/>
          </a:xfrm>
          <a:prstGeom prst="rect">
            <a:avLst/>
          </a:prstGeom>
          <a:noFill/>
        </p:spPr>
        <p:txBody>
          <a:bodyPr wrap="square" rtlCol="0">
            <a:spAutoFit/>
          </a:bodyPr>
          <a:lstStyle/>
          <a:p>
            <a:r>
              <a:rPr lang="en-US" sz="4800" dirty="0">
                <a:solidFill>
                  <a:schemeClr val="bg1"/>
                </a:solidFill>
              </a:rPr>
              <a:t>What is a Solar Flares?</a:t>
            </a:r>
            <a:endParaRPr lang="en-IN" sz="4800" dirty="0">
              <a:solidFill>
                <a:schemeClr val="bg1"/>
              </a:solidFill>
            </a:endParaRPr>
          </a:p>
        </p:txBody>
      </p:sp>
      <p:sp>
        <p:nvSpPr>
          <p:cNvPr id="5" name="TextBox 4">
            <a:extLst>
              <a:ext uri="{FF2B5EF4-FFF2-40B4-BE49-F238E27FC236}">
                <a16:creationId xmlns:a16="http://schemas.microsoft.com/office/drawing/2014/main" id="{2EDCCB55-FB20-4756-AB41-3A1158D5F3EC}"/>
              </a:ext>
            </a:extLst>
          </p:cNvPr>
          <p:cNvSpPr txBox="1"/>
          <p:nvPr/>
        </p:nvSpPr>
        <p:spPr>
          <a:xfrm>
            <a:off x="997527" y="1606851"/>
            <a:ext cx="5264727" cy="4524315"/>
          </a:xfrm>
          <a:prstGeom prst="rect">
            <a:avLst/>
          </a:prstGeom>
          <a:noFill/>
        </p:spPr>
        <p:txBody>
          <a:bodyPr wrap="square" rtlCol="0">
            <a:spAutoFit/>
          </a:bodyPr>
          <a:lstStyle/>
          <a:p>
            <a:pPr algn="just"/>
            <a:r>
              <a:rPr lang="en-US" sz="2400" dirty="0">
                <a:solidFill>
                  <a:schemeClr val="bg1"/>
                </a:solidFill>
              </a:rPr>
              <a:t>A </a:t>
            </a:r>
            <a:r>
              <a:rPr lang="en-US" sz="2400" b="1" dirty="0">
                <a:solidFill>
                  <a:schemeClr val="bg1"/>
                </a:solidFill>
              </a:rPr>
              <a:t>solar flare</a:t>
            </a:r>
            <a:r>
              <a:rPr lang="en-US" sz="2400" dirty="0">
                <a:solidFill>
                  <a:schemeClr val="bg1"/>
                </a:solidFill>
              </a:rPr>
              <a:t> is a </a:t>
            </a:r>
            <a:r>
              <a:rPr lang="en-US" sz="2400" b="1" dirty="0">
                <a:solidFill>
                  <a:schemeClr val="bg1"/>
                </a:solidFill>
              </a:rPr>
              <a:t>sudden, intense burst of energy</a:t>
            </a:r>
            <a:r>
              <a:rPr lang="en-US" sz="2400" dirty="0">
                <a:solidFill>
                  <a:schemeClr val="bg1"/>
                </a:solidFill>
              </a:rPr>
              <a:t> from the Sun’s surface, caused by the release of magnetic energy stored in the Sun’s atmosphere.</a:t>
            </a:r>
          </a:p>
          <a:p>
            <a:endParaRPr lang="en-US" sz="2400" dirty="0">
              <a:solidFill>
                <a:schemeClr val="bg1"/>
              </a:solidFill>
            </a:endParaRPr>
          </a:p>
          <a:p>
            <a:r>
              <a:rPr lang="en-US" sz="2400" dirty="0">
                <a:solidFill>
                  <a:schemeClr val="bg1"/>
                </a:solidFill>
              </a:rPr>
              <a:t>They are categorized by intensity using letters:</a:t>
            </a:r>
          </a:p>
          <a:p>
            <a:r>
              <a:rPr lang="en-US" sz="2400" b="1" dirty="0">
                <a:solidFill>
                  <a:schemeClr val="bg1"/>
                </a:solidFill>
              </a:rPr>
              <a:t>A, B, C</a:t>
            </a:r>
            <a:r>
              <a:rPr lang="en-US" sz="2400" dirty="0">
                <a:solidFill>
                  <a:schemeClr val="bg1"/>
                </a:solidFill>
              </a:rPr>
              <a:t> – Weak</a:t>
            </a:r>
          </a:p>
          <a:p>
            <a:r>
              <a:rPr lang="en-US" sz="2400" b="1" dirty="0">
                <a:solidFill>
                  <a:schemeClr val="bg1"/>
                </a:solidFill>
              </a:rPr>
              <a:t>M</a:t>
            </a:r>
            <a:r>
              <a:rPr lang="en-US" sz="2400" dirty="0">
                <a:solidFill>
                  <a:schemeClr val="bg1"/>
                </a:solidFill>
              </a:rPr>
              <a:t> – Moderate</a:t>
            </a:r>
          </a:p>
          <a:p>
            <a:r>
              <a:rPr lang="en-US" sz="2400" b="1" dirty="0">
                <a:solidFill>
                  <a:schemeClr val="bg1"/>
                </a:solidFill>
              </a:rPr>
              <a:t>X</a:t>
            </a:r>
            <a:r>
              <a:rPr lang="en-US" sz="2400" dirty="0">
                <a:solidFill>
                  <a:schemeClr val="bg1"/>
                </a:solidFill>
              </a:rPr>
              <a:t> – Strong (with potential for serious impacts on Earth)</a:t>
            </a:r>
          </a:p>
          <a:p>
            <a:endParaRPr lang="en-IN" sz="2400" dirty="0">
              <a:solidFill>
                <a:schemeClr val="bg1"/>
              </a:solidFill>
            </a:endParaRPr>
          </a:p>
        </p:txBody>
      </p:sp>
    </p:spTree>
    <p:extLst>
      <p:ext uri="{BB962C8B-B14F-4D97-AF65-F5344CB8AC3E}">
        <p14:creationId xmlns:p14="http://schemas.microsoft.com/office/powerpoint/2010/main" val="219485794"/>
      </p:ext>
    </p:extLst>
  </p:cSld>
  <p:clrMapOvr>
    <a:masterClrMapping/>
  </p:clrMapOvr>
  <mc:AlternateContent xmlns:mc="http://schemas.openxmlformats.org/markup-compatibility/2006" xmlns:p14="http://schemas.microsoft.com/office/powerpoint/2010/main">
    <mc:Choice Requires="p14">
      <p:transition spd="slow" advClick="0" advTm="3000">
        <p14:flash/>
      </p:transition>
    </mc:Choice>
    <mc:Fallback xmlns="">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9E1A7-5A26-4061-869F-C9402A3DB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710" y="0"/>
            <a:ext cx="6987290" cy="6858000"/>
          </a:xfrm>
          <a:prstGeom prst="rect">
            <a:avLst/>
          </a:prstGeom>
          <a:noFill/>
        </p:spPr>
      </p:pic>
      <p:sp>
        <p:nvSpPr>
          <p:cNvPr id="4" name="Rectangle 3">
            <a:extLst>
              <a:ext uri="{FF2B5EF4-FFF2-40B4-BE49-F238E27FC236}">
                <a16:creationId xmlns:a16="http://schemas.microsoft.com/office/drawing/2014/main" id="{F71FC96F-8B01-4249-9CEF-6D7B726BA277}"/>
              </a:ext>
            </a:extLst>
          </p:cNvPr>
          <p:cNvSpPr/>
          <p:nvPr/>
        </p:nvSpPr>
        <p:spPr>
          <a:xfrm>
            <a:off x="5204710" y="0"/>
            <a:ext cx="6987290" cy="6858000"/>
          </a:xfrm>
          <a:prstGeom prst="rect">
            <a:avLst/>
          </a:prstGeom>
          <a:gradFill flip="none" rotWithShape="1">
            <a:gsLst>
              <a:gs pos="0">
                <a:schemeClr val="tx1">
                  <a:lumMod val="0"/>
                </a:schemeClr>
              </a:gs>
              <a:gs pos="36000">
                <a:schemeClr val="accent1">
                  <a:alpha val="0"/>
                  <a:lumMod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8AB6891-C4DB-4A29-86F1-E093A9C930B4}"/>
              </a:ext>
            </a:extLst>
          </p:cNvPr>
          <p:cNvSpPr txBox="1"/>
          <p:nvPr/>
        </p:nvSpPr>
        <p:spPr>
          <a:xfrm>
            <a:off x="711201" y="326348"/>
            <a:ext cx="5920509" cy="830997"/>
          </a:xfrm>
          <a:prstGeom prst="rect">
            <a:avLst/>
          </a:prstGeom>
          <a:noFill/>
        </p:spPr>
        <p:txBody>
          <a:bodyPr wrap="square" rtlCol="0">
            <a:spAutoFit/>
          </a:bodyPr>
          <a:lstStyle/>
          <a:p>
            <a:r>
              <a:rPr lang="en-US" sz="4800" dirty="0">
                <a:solidFill>
                  <a:schemeClr val="bg1"/>
                </a:solidFill>
              </a:rPr>
              <a:t>Effects of Solar Flares:</a:t>
            </a:r>
            <a:endParaRPr lang="en-IN" sz="4800" dirty="0">
              <a:solidFill>
                <a:schemeClr val="bg1"/>
              </a:solidFill>
            </a:endParaRPr>
          </a:p>
        </p:txBody>
      </p:sp>
      <p:sp>
        <p:nvSpPr>
          <p:cNvPr id="6" name="Rectangle 1">
            <a:extLst>
              <a:ext uri="{FF2B5EF4-FFF2-40B4-BE49-F238E27FC236}">
                <a16:creationId xmlns:a16="http://schemas.microsoft.com/office/drawing/2014/main" id="{E2D0B153-0491-47EC-B33E-7E1C18416FD1}"/>
              </a:ext>
            </a:extLst>
          </p:cNvPr>
          <p:cNvSpPr>
            <a:spLocks noChangeArrowheads="1"/>
          </p:cNvSpPr>
          <p:nvPr/>
        </p:nvSpPr>
        <p:spPr bwMode="auto">
          <a:xfrm>
            <a:off x="387927" y="1523438"/>
            <a:ext cx="624378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Radio Blackouts</a:t>
            </a:r>
            <a:r>
              <a:rPr kumimoji="0" lang="en-US" altLang="en-US" sz="2400" b="0" i="0" u="none" strike="noStrike" cap="none" normalizeH="0" baseline="0" dirty="0">
                <a:ln>
                  <a:noFill/>
                </a:ln>
                <a:solidFill>
                  <a:schemeClr val="bg1"/>
                </a:solidFill>
                <a:effectLst/>
                <a:latin typeface="Arial" panose="020B0604020202020204" pitchFamily="34" charset="0"/>
              </a:rPr>
              <a:t>: Disrupts high-frequency (HF) radio communication.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Navigation Issues</a:t>
            </a:r>
            <a:r>
              <a:rPr kumimoji="0" lang="en-US" altLang="en-US" sz="2400" b="0" i="0" u="none" strike="noStrike" cap="none" normalizeH="0" baseline="0" dirty="0">
                <a:ln>
                  <a:noFill/>
                </a:ln>
                <a:solidFill>
                  <a:schemeClr val="bg1"/>
                </a:solidFill>
                <a:effectLst/>
                <a:latin typeface="Arial" panose="020B0604020202020204" pitchFamily="34" charset="0"/>
              </a:rPr>
              <a:t>: Interferes with GPS signals.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Radiation Hazards</a:t>
            </a:r>
            <a:r>
              <a:rPr kumimoji="0" lang="en-US" altLang="en-US" sz="2400" b="0" i="0" u="none" strike="noStrike" cap="none" normalizeH="0" baseline="0" dirty="0">
                <a:ln>
                  <a:noFill/>
                </a:ln>
                <a:solidFill>
                  <a:schemeClr val="bg1"/>
                </a:solidFill>
                <a:effectLst/>
                <a:latin typeface="Arial" panose="020B0604020202020204" pitchFamily="34" charset="0"/>
              </a:rPr>
              <a:t>: Increases radiation exposure for astronauts and high-altitude flights.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Auroras</a:t>
            </a:r>
            <a:r>
              <a:rPr kumimoji="0" lang="en-US" altLang="en-US" sz="2400" b="0" i="0" u="none" strike="noStrike" cap="none" normalizeH="0" baseline="0" dirty="0">
                <a:ln>
                  <a:noFill/>
                </a:ln>
                <a:solidFill>
                  <a:schemeClr val="bg1"/>
                </a:solidFill>
                <a:effectLst/>
                <a:latin typeface="Arial" panose="020B0604020202020204" pitchFamily="34" charset="0"/>
              </a:rPr>
              <a:t>: Sometimes linked with auroras when combined with other solar events.</a:t>
            </a:r>
          </a:p>
        </p:txBody>
      </p:sp>
    </p:spTree>
    <p:extLst>
      <p:ext uri="{BB962C8B-B14F-4D97-AF65-F5344CB8AC3E}">
        <p14:creationId xmlns:p14="http://schemas.microsoft.com/office/powerpoint/2010/main" val="3096823868"/>
      </p:ext>
    </p:extLst>
  </p:cSld>
  <p:clrMapOvr>
    <a:masterClrMapping/>
  </p:clrMapOvr>
  <mc:AlternateContent xmlns:mc="http://schemas.openxmlformats.org/markup-compatibility/2006" xmlns:p14="http://schemas.microsoft.com/office/powerpoint/2010/main">
    <mc:Choice Requires="p14">
      <p:transition spd="slow" advClick="0" advTm="3000">
        <p14:flash/>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glowing planet with lines and dots&#10;&#10;AI-generated content may be incorrect.">
            <a:extLst>
              <a:ext uri="{FF2B5EF4-FFF2-40B4-BE49-F238E27FC236}">
                <a16:creationId xmlns:a16="http://schemas.microsoft.com/office/drawing/2014/main" id="{03EA846F-4155-CB29-2E37-3EA4112C6BE7}"/>
              </a:ext>
            </a:extLst>
          </p:cNvPr>
          <p:cNvPicPr>
            <a:picLocks noChangeAspect="1"/>
          </p:cNvPicPr>
          <p:nvPr/>
        </p:nvPicPr>
        <p:blipFill>
          <a:blip r:embed="rId2" cstate="print">
            <a:extLst>
              <a:ext uri="{28A0092B-C50C-407E-A947-70E740481C1C}">
                <a14:useLocalDpi xmlns:a14="http://schemas.microsoft.com/office/drawing/2010/main" val="0"/>
              </a:ext>
            </a:extLst>
          </a:blip>
          <a:srcRect l="2985" t="-1" r="4760" b="-1"/>
          <a:stretch>
            <a:fillRect/>
          </a:stretch>
        </p:blipFill>
        <p:spPr>
          <a:xfrm>
            <a:off x="0" y="0"/>
            <a:ext cx="6758610" cy="6857999"/>
          </a:xfrm>
          <a:prstGeom prst="rect">
            <a:avLst/>
          </a:prstGeom>
        </p:spPr>
      </p:pic>
      <p:sp>
        <p:nvSpPr>
          <p:cNvPr id="6" name="TextBox 5">
            <a:extLst>
              <a:ext uri="{FF2B5EF4-FFF2-40B4-BE49-F238E27FC236}">
                <a16:creationId xmlns:a16="http://schemas.microsoft.com/office/drawing/2014/main" id="{7A14458E-00ED-E771-4CC1-C01FDCA05FC4}"/>
              </a:ext>
            </a:extLst>
          </p:cNvPr>
          <p:cNvSpPr txBox="1"/>
          <p:nvPr/>
        </p:nvSpPr>
        <p:spPr>
          <a:xfrm>
            <a:off x="7860895" y="626165"/>
            <a:ext cx="3187148" cy="769441"/>
          </a:xfrm>
          <a:prstGeom prst="rect">
            <a:avLst/>
          </a:prstGeom>
          <a:noFill/>
        </p:spPr>
        <p:txBody>
          <a:bodyPr wrap="square" rtlCol="0">
            <a:spAutoFit/>
          </a:bodyPr>
          <a:lstStyle/>
          <a:p>
            <a:r>
              <a:rPr lang="en-US" sz="4400" dirty="0">
                <a:solidFill>
                  <a:schemeClr val="bg1"/>
                </a:solidFill>
              </a:rPr>
              <a:t>Precautions:</a:t>
            </a:r>
            <a:endParaRPr lang="en-IN" sz="4400" dirty="0">
              <a:solidFill>
                <a:schemeClr val="bg1"/>
              </a:solidFill>
            </a:endParaRPr>
          </a:p>
        </p:txBody>
      </p:sp>
      <p:sp>
        <p:nvSpPr>
          <p:cNvPr id="7" name="Rectangle 1">
            <a:extLst>
              <a:ext uri="{FF2B5EF4-FFF2-40B4-BE49-F238E27FC236}">
                <a16:creationId xmlns:a16="http://schemas.microsoft.com/office/drawing/2014/main" id="{FABFE1A6-8FE9-D043-0F7D-7EFEBD4C3292}"/>
              </a:ext>
            </a:extLst>
          </p:cNvPr>
          <p:cNvSpPr>
            <a:spLocks noChangeArrowheads="1"/>
          </p:cNvSpPr>
          <p:nvPr/>
        </p:nvSpPr>
        <p:spPr bwMode="auto">
          <a:xfrm>
            <a:off x="6758611" y="1628507"/>
            <a:ext cx="543339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IN" sz="2800" b="1" dirty="0">
                <a:solidFill>
                  <a:schemeClr val="bg1"/>
                </a:solidFill>
              </a:rPr>
              <a:t>1. Monitoring and Alerts</a:t>
            </a:r>
            <a:endParaRPr kumimoji="0" lang="en-US" altLang="en-US" sz="2800" b="1"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Use Alerts from:</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bg1"/>
                </a:solidFill>
                <a:effectLst/>
                <a:latin typeface="Arial" panose="020B0604020202020204" pitchFamily="34" charset="0"/>
              </a:rPr>
              <a:t>NOAA's Space Weather Prediction Center (SWPC)</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bg1"/>
                </a:solidFill>
                <a:effectLst/>
                <a:latin typeface="Arial" panose="020B0604020202020204" pitchFamily="34" charset="0"/>
              </a:rPr>
              <a:t>NASA’s Solar Dynamics Observatory (SDO)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Install Apps or Subscribe to Alerts:</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bg1"/>
                </a:solidFill>
                <a:effectLst/>
                <a:latin typeface="Arial" panose="020B0604020202020204" pitchFamily="34" charset="0"/>
              </a:rPr>
              <a:t>Use apps/websites that provide real-time solar flare and geomagnetic storm alerts.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542898672"/>
      </p:ext>
    </p:extLst>
  </p:cSld>
  <p:clrMapOvr>
    <a:masterClrMapping/>
  </p:clrMapOvr>
  <mc:AlternateContent xmlns:mc="http://schemas.openxmlformats.org/markup-compatibility/2006" xmlns:p14="http://schemas.microsoft.com/office/powerpoint/2010/main">
    <mc:Choice Requires="p14">
      <p:transition spd="slow" advClick="0" advTm="3000">
        <p14:flash/>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 with bright light&#10;&#10;AI-generated content may be incorrect.">
            <a:extLst>
              <a:ext uri="{FF2B5EF4-FFF2-40B4-BE49-F238E27FC236}">
                <a16:creationId xmlns:a16="http://schemas.microsoft.com/office/drawing/2014/main" id="{38CA76E3-B559-D7BC-DD0E-0BF4F2C98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4818" y="0"/>
            <a:ext cx="6858000" cy="6858000"/>
          </a:xfrm>
          <a:prstGeom prst="rect">
            <a:avLst/>
          </a:prstGeom>
        </p:spPr>
      </p:pic>
      <p:sp>
        <p:nvSpPr>
          <p:cNvPr id="8" name="TextBox 7">
            <a:extLst>
              <a:ext uri="{FF2B5EF4-FFF2-40B4-BE49-F238E27FC236}">
                <a16:creationId xmlns:a16="http://schemas.microsoft.com/office/drawing/2014/main" id="{6EB9C20A-59FF-87A6-1E98-127382896A8D}"/>
              </a:ext>
            </a:extLst>
          </p:cNvPr>
          <p:cNvSpPr txBox="1"/>
          <p:nvPr/>
        </p:nvSpPr>
        <p:spPr>
          <a:xfrm>
            <a:off x="212244" y="1259175"/>
            <a:ext cx="5540374" cy="4339650"/>
          </a:xfrm>
          <a:prstGeom prst="rect">
            <a:avLst/>
          </a:prstGeom>
          <a:noFill/>
        </p:spPr>
        <p:txBody>
          <a:bodyPr wrap="square">
            <a:spAutoFit/>
          </a:bodyPr>
          <a:lstStyle/>
          <a:p>
            <a:r>
              <a:rPr lang="en-US" sz="2800" b="1" dirty="0">
                <a:solidFill>
                  <a:schemeClr val="bg1"/>
                </a:solidFill>
              </a:rPr>
              <a:t>2. General Public and Technology Use</a:t>
            </a:r>
            <a:endParaRPr lang="en-US" sz="2000" b="1" dirty="0">
              <a:solidFill>
                <a:schemeClr val="bg1"/>
              </a:solidFill>
            </a:endParaRPr>
          </a:p>
          <a:p>
            <a:pPr marL="285750" indent="-285750">
              <a:buFont typeface="Arial" panose="020B0604020202020204" pitchFamily="34" charset="0"/>
              <a:buChar char="•"/>
            </a:pPr>
            <a:r>
              <a:rPr lang="en-US" sz="2000" b="1" dirty="0">
                <a:solidFill>
                  <a:schemeClr val="bg1"/>
                </a:solidFill>
              </a:rPr>
              <a:t>Unplug Electronics:</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During severe geomagnetic storms, unplug sensitive electronics to prevent damage from surges.</a:t>
            </a:r>
          </a:p>
          <a:p>
            <a:pPr marL="285750" indent="-285750">
              <a:buFont typeface="Arial" panose="020B0604020202020204" pitchFamily="34" charset="0"/>
              <a:buChar char="•"/>
            </a:pPr>
            <a:r>
              <a:rPr lang="en-US" sz="2000" b="1" dirty="0">
                <a:solidFill>
                  <a:schemeClr val="bg1"/>
                </a:solidFill>
              </a:rPr>
              <a:t>Emergency Preparedness:</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Keep emergency supplies (water, food, flashlight, radio) in case of prolonged outages.</a:t>
            </a:r>
          </a:p>
          <a:p>
            <a:pPr marL="285750" indent="-285750">
              <a:buFont typeface="Arial" panose="020B0604020202020204" pitchFamily="34" charset="0"/>
              <a:buChar char="•"/>
            </a:pPr>
            <a:r>
              <a:rPr lang="en-US" sz="2000" b="1" dirty="0">
                <a:solidFill>
                  <a:schemeClr val="bg1"/>
                </a:solidFill>
              </a:rPr>
              <a:t>Stay Informed:</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Follow space weather alerts from agencies like NOAA, NASA, or local weather services.</a:t>
            </a:r>
          </a:p>
        </p:txBody>
      </p:sp>
    </p:spTree>
    <p:extLst>
      <p:ext uri="{BB962C8B-B14F-4D97-AF65-F5344CB8AC3E}">
        <p14:creationId xmlns:p14="http://schemas.microsoft.com/office/powerpoint/2010/main" val="2966583344"/>
      </p:ext>
    </p:extLst>
  </p:cSld>
  <p:clrMapOvr>
    <a:masterClrMapping/>
  </p:clrMapOvr>
  <mc:AlternateContent xmlns:mc="http://schemas.openxmlformats.org/markup-compatibility/2006" xmlns:p14="http://schemas.microsoft.com/office/powerpoint/2010/main">
    <mc:Choice Requires="p14">
      <p:transition spd="slow" advClick="0" advTm="3000">
        <p14:flash/>
      </p:transition>
    </mc:Choice>
    <mc:Fallback xmlns="">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E084F57-E9EF-6D8F-1B73-FE6A11BBC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86"/>
            <a:ext cx="6852214" cy="68522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99B4ED-1310-2240-00E5-62BF111EBA1A}"/>
              </a:ext>
            </a:extLst>
          </p:cNvPr>
          <p:cNvSpPr txBox="1"/>
          <p:nvPr/>
        </p:nvSpPr>
        <p:spPr>
          <a:xfrm>
            <a:off x="6096000" y="345156"/>
            <a:ext cx="5870293" cy="3600986"/>
          </a:xfrm>
          <a:prstGeom prst="rect">
            <a:avLst/>
          </a:prstGeom>
          <a:noFill/>
        </p:spPr>
        <p:txBody>
          <a:bodyPr wrap="square">
            <a:spAutoFit/>
          </a:bodyPr>
          <a:lstStyle/>
          <a:p>
            <a:pPr>
              <a:buNone/>
            </a:pPr>
            <a:r>
              <a:rPr lang="en-US" sz="2800" b="1" dirty="0">
                <a:solidFill>
                  <a:schemeClr val="bg1"/>
                </a:solidFill>
              </a:rPr>
              <a:t>3. Power and Electrical Infrastructure</a:t>
            </a:r>
          </a:p>
          <a:p>
            <a:pPr>
              <a:buFont typeface="Arial" panose="020B0604020202020204" pitchFamily="34" charset="0"/>
              <a:buChar char="•"/>
            </a:pPr>
            <a:r>
              <a:rPr lang="en-US" sz="2000" b="1" dirty="0">
                <a:solidFill>
                  <a:schemeClr val="bg1"/>
                </a:solidFill>
              </a:rPr>
              <a:t>Power Grid Management:</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Utility companies may reduce load or reconfigure systems to prevent large-scale blackouts.</a:t>
            </a:r>
          </a:p>
          <a:p>
            <a:pPr marL="742950" lvl="1" indent="-285750">
              <a:buFont typeface="Arial" panose="020B0604020202020204" pitchFamily="34" charset="0"/>
              <a:buChar char="•"/>
            </a:pPr>
            <a:r>
              <a:rPr lang="en-US" sz="2000" dirty="0">
                <a:solidFill>
                  <a:schemeClr val="bg1"/>
                </a:solidFill>
              </a:rPr>
              <a:t>Isolate transformers and critical components from geomagnetically induced currents (GICs).</a:t>
            </a:r>
          </a:p>
          <a:p>
            <a:pPr>
              <a:buFont typeface="Arial" panose="020B0604020202020204" pitchFamily="34" charset="0"/>
              <a:buChar char="•"/>
            </a:pPr>
            <a:r>
              <a:rPr lang="en-US" sz="2000" b="1" dirty="0">
                <a:solidFill>
                  <a:schemeClr val="bg1"/>
                </a:solidFill>
              </a:rPr>
              <a:t>Backup Power Systems:</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Ensure essential services (e.g., hospitals, emergency centers) have functioning backup generators.</a:t>
            </a:r>
          </a:p>
        </p:txBody>
      </p:sp>
      <p:sp>
        <p:nvSpPr>
          <p:cNvPr id="5" name="TextBox 4">
            <a:extLst>
              <a:ext uri="{FF2B5EF4-FFF2-40B4-BE49-F238E27FC236}">
                <a16:creationId xmlns:a16="http://schemas.microsoft.com/office/drawing/2014/main" id="{CA5FC13B-FB90-8B0A-F8DB-0D43E6A29448}"/>
              </a:ext>
            </a:extLst>
          </p:cNvPr>
          <p:cNvSpPr txBox="1"/>
          <p:nvPr/>
        </p:nvSpPr>
        <p:spPr>
          <a:xfrm>
            <a:off x="6097930" y="3955664"/>
            <a:ext cx="5997614" cy="2369880"/>
          </a:xfrm>
          <a:prstGeom prst="rect">
            <a:avLst/>
          </a:prstGeom>
          <a:noFill/>
        </p:spPr>
        <p:txBody>
          <a:bodyPr wrap="square">
            <a:spAutoFit/>
          </a:bodyPr>
          <a:lstStyle/>
          <a:p>
            <a:pPr>
              <a:buNone/>
            </a:pPr>
            <a:r>
              <a:rPr lang="en-US" sz="2800" b="1" dirty="0">
                <a:solidFill>
                  <a:schemeClr val="bg1"/>
                </a:solidFill>
              </a:rPr>
              <a:t>4. Astronaut Safety (Space Missions)</a:t>
            </a:r>
          </a:p>
          <a:p>
            <a:pPr>
              <a:buFont typeface="Arial" panose="020B0604020202020204" pitchFamily="34" charset="0"/>
              <a:buChar char="•"/>
            </a:pPr>
            <a:r>
              <a:rPr lang="en-US" sz="2000" b="1" dirty="0">
                <a:solidFill>
                  <a:schemeClr val="bg1"/>
                </a:solidFill>
              </a:rPr>
              <a:t>Move to Shielded Areas:</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Astronauts aboard the ISS move to better-protected parts of the station.</a:t>
            </a:r>
          </a:p>
          <a:p>
            <a:pPr>
              <a:buFont typeface="Arial" panose="020B0604020202020204" pitchFamily="34" charset="0"/>
              <a:buChar char="•"/>
            </a:pPr>
            <a:r>
              <a:rPr lang="en-US" sz="2000" b="1" dirty="0">
                <a:solidFill>
                  <a:schemeClr val="bg1"/>
                </a:solidFill>
              </a:rPr>
              <a:t>Delay Spacewalks:</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Postpone EVAs (extravehicular activities) until the radiation risk is lower.</a:t>
            </a:r>
          </a:p>
        </p:txBody>
      </p:sp>
    </p:spTree>
    <p:extLst>
      <p:ext uri="{BB962C8B-B14F-4D97-AF65-F5344CB8AC3E}">
        <p14:creationId xmlns:p14="http://schemas.microsoft.com/office/powerpoint/2010/main" val="1447143336"/>
      </p:ext>
    </p:extLst>
  </p:cSld>
  <p:clrMapOvr>
    <a:masterClrMapping/>
  </p:clrMapOvr>
  <mc:AlternateContent xmlns:mc="http://schemas.openxmlformats.org/markup-compatibility/2006" xmlns:p14="http://schemas.microsoft.com/office/powerpoint/2010/main">
    <mc:Choice Requires="p14">
      <p:transition spd="slow" advClick="0" advTm="3000">
        <p14:flash/>
      </p:transition>
    </mc:Choice>
    <mc:Fallback xmlns="">
      <p:transition spd="slow" advClick="0" advTm="3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534</Words>
  <Application>Microsoft Office PowerPoint</Application>
  <PresentationFormat>Widescreen</PresentationFormat>
  <Paragraphs>65</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cp:lastModifiedBy>M.b_ gamming</cp:lastModifiedBy>
  <cp:revision>14</cp:revision>
  <dcterms:created xsi:type="dcterms:W3CDTF">2025-10-04T11:20:33Z</dcterms:created>
  <dcterms:modified xsi:type="dcterms:W3CDTF">2025-10-05T16:08:27Z</dcterms:modified>
</cp:coreProperties>
</file>